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1" r:id="rId3"/>
    <p:sldId id="322" r:id="rId4"/>
    <p:sldId id="313" r:id="rId5"/>
    <p:sldId id="312" r:id="rId6"/>
    <p:sldId id="320" r:id="rId7"/>
    <p:sldId id="345" r:id="rId8"/>
    <p:sldId id="319" r:id="rId9"/>
    <p:sldId id="318" r:id="rId10"/>
    <p:sldId id="334" r:id="rId11"/>
    <p:sldId id="324" r:id="rId12"/>
    <p:sldId id="325" r:id="rId13"/>
    <p:sldId id="327" r:id="rId14"/>
    <p:sldId id="326" r:id="rId15"/>
    <p:sldId id="328" r:id="rId16"/>
    <p:sldId id="342" r:id="rId17"/>
    <p:sldId id="343" r:id="rId18"/>
    <p:sldId id="344" r:id="rId19"/>
    <p:sldId id="329" r:id="rId20"/>
    <p:sldId id="280" r:id="rId21"/>
    <p:sldId id="332" r:id="rId22"/>
    <p:sldId id="333" r:id="rId23"/>
    <p:sldId id="335" r:id="rId24"/>
    <p:sldId id="336" r:id="rId25"/>
    <p:sldId id="346" r:id="rId26"/>
    <p:sldId id="340" r:id="rId27"/>
    <p:sldId id="330" r:id="rId28"/>
    <p:sldId id="339" r:id="rId29"/>
    <p:sldId id="338" r:id="rId30"/>
    <p:sldId id="341" r:id="rId31"/>
    <p:sldId id="349" r:id="rId32"/>
    <p:sldId id="279" r:id="rId3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C1B63D-C3B3-4692-AF05-0E94781C1321}">
          <p14:sldIdLst>
            <p14:sldId id="256"/>
            <p14:sldId id="321"/>
            <p14:sldId id="322"/>
            <p14:sldId id="313"/>
            <p14:sldId id="312"/>
            <p14:sldId id="320"/>
            <p14:sldId id="345"/>
            <p14:sldId id="319"/>
            <p14:sldId id="318"/>
            <p14:sldId id="334"/>
            <p14:sldId id="324"/>
            <p14:sldId id="325"/>
            <p14:sldId id="327"/>
            <p14:sldId id="326"/>
            <p14:sldId id="328"/>
            <p14:sldId id="342"/>
            <p14:sldId id="343"/>
            <p14:sldId id="344"/>
            <p14:sldId id="329"/>
            <p14:sldId id="280"/>
            <p14:sldId id="332"/>
            <p14:sldId id="333"/>
            <p14:sldId id="335"/>
            <p14:sldId id="336"/>
            <p14:sldId id="346"/>
            <p14:sldId id="340"/>
            <p14:sldId id="330"/>
            <p14:sldId id="339"/>
            <p14:sldId id="338"/>
            <p14:sldId id="341"/>
            <p14:sldId id="349"/>
            <p14:sldId id="279"/>
          </p14:sldIdLst>
        </p14:section>
        <p14:section name="APPENDIX" id="{F9F933F0-FE4F-4617-887C-E5019FFBE992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C0BC"/>
    <a:srgbClr val="B4D020"/>
    <a:srgbClr val="F54343"/>
    <a:srgbClr val="D1E4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09" autoAdjust="0"/>
    <p:restoredTop sz="99343" autoAdjust="0"/>
  </p:normalViewPr>
  <p:slideViewPr>
    <p:cSldViewPr snapToGrid="0" snapToObjects="1">
      <p:cViewPr>
        <p:scale>
          <a:sx n="100" d="100"/>
          <a:sy n="100" d="100"/>
        </p:scale>
        <p:origin x="-576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11.11.17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11.11.17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84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3" y="1065749"/>
            <a:ext cx="7585611" cy="3216228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4501189"/>
            <a:ext cx="7585612" cy="438427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711712"/>
            <a:ext cx="3933594" cy="4049711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8421" y="1711712"/>
            <a:ext cx="3933594" cy="4049711"/>
          </a:xfrm>
        </p:spPr>
        <p:txBody>
          <a:bodyPr/>
          <a:lstStyle>
            <a:lvl1pPr>
              <a:defRPr sz="17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5" descr="runningma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3" name="Rettangolo 7"/>
          <p:cNvSpPr/>
          <p:nvPr userDrawn="1"/>
        </p:nvSpPr>
        <p:spPr>
          <a:xfrm>
            <a:off x="1" y="5175334"/>
            <a:ext cx="9144000" cy="16851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091" y="6382323"/>
            <a:ext cx="217532" cy="217532"/>
          </a:xfrm>
          <a:prstGeom prst="rect">
            <a:avLst/>
          </a:prstGeom>
        </p:spPr>
      </p:pic>
      <p:sp>
        <p:nvSpPr>
          <p:cNvPr id="14" name="Rettangolo 6"/>
          <p:cNvSpPr/>
          <p:nvPr userDrawn="1"/>
        </p:nvSpPr>
        <p:spPr>
          <a:xfrm>
            <a:off x="0" y="0"/>
            <a:ext cx="9144000" cy="16655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8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684195"/>
            <a:ext cx="5118411" cy="4049183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56"/>
          <a:stretch/>
        </p:blipFill>
        <p:spPr>
          <a:xfrm>
            <a:off x="4023162" y="1683719"/>
            <a:ext cx="5131989" cy="404971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93572" y="3286396"/>
            <a:ext cx="4616786" cy="825759"/>
          </a:xfrm>
        </p:spPr>
        <p:txBody>
          <a:bodyPr anchor="t"/>
          <a:lstStyle>
            <a:lvl1pPr>
              <a:defRPr sz="54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BIG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93572" y="2203165"/>
            <a:ext cx="4616786" cy="426875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877954"/>
            <a:ext cx="7003440" cy="1564614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3" y="4501189"/>
            <a:ext cx="7003441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" name="think-cell Folie" r:id="rId4" imgW="351" imgH="351" progId="TCLayout.ActiveDocument.1">
                  <p:embed/>
                </p:oleObj>
              </mc:Choice>
              <mc:Fallback>
                <p:oleObj name="think-cell Foli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3248" y="1941403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sECTION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5363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3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7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5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3" y="1705891"/>
            <a:ext cx="7968163" cy="4055752"/>
          </a:xfrm>
        </p:spPr>
        <p:txBody>
          <a:bodyPr lIns="0" bIns="0"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 marL="180000" indent="-180000">
              <a:buClr>
                <a:schemeClr val="tx2"/>
              </a:buClr>
              <a:buFont typeface="Wingdings" panose="05000000000000000000" pitchFamily="2" charset="2"/>
              <a:buChar char="§"/>
              <a:defRPr sz="1800"/>
            </a:lvl4pPr>
            <a:lvl5pPr marL="360000" indent="-180000">
              <a:buFont typeface="Wingdings" panose="05000000000000000000" pitchFamily="2" charset="2"/>
              <a:buChar char="§"/>
              <a:defRPr sz="1800"/>
            </a:lvl5pPr>
            <a:lvl6pPr marL="540000" indent="-180000">
              <a:buFont typeface="Wingdings" panose="05000000000000000000" pitchFamily="2" charset="2"/>
              <a:buChar char="§"/>
              <a:defRPr sz="1700"/>
            </a:lvl6pPr>
            <a:lvl7pPr>
              <a:buClr>
                <a:schemeClr val="tx2"/>
              </a:buClr>
              <a:buAutoNum type="arabicPeriod"/>
              <a:defRPr sz="1800"/>
            </a:lvl7pPr>
            <a:lvl8pPr>
              <a:buAutoNum type="arabicPeriod"/>
              <a:defRPr sz="1800"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8644"/>
            <a:ext cx="8229600" cy="745639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3" r:id="rId3"/>
    <p:sldLayoutId id="2147483680" r:id="rId4"/>
    <p:sldLayoutId id="2147483677" r:id="rId5"/>
    <p:sldLayoutId id="2147483682" r:id="rId6"/>
    <p:sldLayoutId id="2147483684" r:id="rId7"/>
    <p:sldLayoutId id="2147483666" r:id="rId8"/>
    <p:sldLayoutId id="2147483662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8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514350" indent="-514350" algn="l" defTabSz="457200" rtl="0" eaLnBrk="1" latinLnBrk="0" hangingPunct="1">
        <a:lnSpc>
          <a:spcPct val="150000"/>
        </a:lnSpc>
        <a:spcBef>
          <a:spcPts val="600"/>
        </a:spcBef>
        <a:buClr>
          <a:srgbClr val="15A33E"/>
        </a:buClr>
        <a:buSzPct val="130000"/>
        <a:buFont typeface="+mj-lt"/>
        <a:buAutoNum type="arabicPlain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jpe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3" y="776978"/>
            <a:ext cx="7585611" cy="3216228"/>
          </a:xfrm>
        </p:spPr>
        <p:txBody>
          <a:bodyPr/>
          <a:lstStyle/>
          <a:p>
            <a:r>
              <a:rPr lang="it-IT" dirty="0" err="1" smtClean="0"/>
              <a:t>Entstehung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it-IT" dirty="0" smtClean="0"/>
              <a:t> </a:t>
            </a:r>
            <a:r>
              <a:rPr lang="it-IT" dirty="0" err="1" smtClean="0"/>
              <a:t>modernen</a:t>
            </a:r>
            <a:r>
              <a:rPr lang="it-IT" dirty="0" smtClean="0"/>
              <a:t> </a:t>
            </a:r>
            <a:r>
              <a:rPr lang="it-IT" dirty="0" err="1" smtClean="0"/>
              <a:t>ikonografie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2" y="4565672"/>
            <a:ext cx="7585612" cy="438427"/>
          </a:xfrm>
        </p:spPr>
        <p:txBody>
          <a:bodyPr/>
          <a:lstStyle/>
          <a:p>
            <a:r>
              <a:rPr lang="it-IT" dirty="0" smtClean="0"/>
              <a:t>Dan Fitzpatrick </a:t>
            </a:r>
            <a:r>
              <a:rPr lang="it-IT" dirty="0"/>
              <a:t>| @</a:t>
            </a:r>
            <a:r>
              <a:rPr lang="it-IT" dirty="0" err="1" smtClean="0"/>
              <a:t>terafitz</a:t>
            </a:r>
            <a:endParaRPr lang="it-IT" dirty="0"/>
          </a:p>
        </p:txBody>
      </p:sp>
      <p:sp>
        <p:nvSpPr>
          <p:cNvPr id="4" name="Textfeld 3"/>
          <p:cNvSpPr txBox="1"/>
          <p:nvPr/>
        </p:nvSpPr>
        <p:spPr>
          <a:xfrm>
            <a:off x="2652575" y="4919008"/>
            <a:ext cx="20389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0" dirty="0" smtClean="0">
                <a:solidFill>
                  <a:schemeClr val="bg1"/>
                </a:solidFill>
                <a:latin typeface="Avenir Light"/>
                <a:cs typeface="Avenir Light"/>
              </a:rPr>
              <a:t>Aa</a:t>
            </a:r>
            <a:r>
              <a:rPr lang="de-DE" sz="12000" dirty="0" smtClean="0">
                <a:solidFill>
                  <a:schemeClr val="bg1"/>
                </a:solidFill>
                <a:latin typeface="Ayuthaya"/>
                <a:cs typeface="Ayuthaya"/>
              </a:rPr>
              <a:t> </a:t>
            </a:r>
            <a:endParaRPr lang="de-DE" sz="12000" dirty="0">
              <a:solidFill>
                <a:schemeClr val="bg1"/>
              </a:solidFill>
              <a:latin typeface="Ayuthaya"/>
              <a:cs typeface="Ayuthaya"/>
            </a:endParaRPr>
          </a:p>
        </p:txBody>
      </p:sp>
      <p:pic>
        <p:nvPicPr>
          <p:cNvPr id="5" name="Bild 4" descr="sav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828" y="5153259"/>
            <a:ext cx="1562256" cy="1562256"/>
          </a:xfrm>
          <a:prstGeom prst="rect">
            <a:avLst/>
          </a:prstGeom>
        </p:spPr>
      </p:pic>
      <p:pic>
        <p:nvPicPr>
          <p:cNvPr id="7" name="Bild 6" descr="Eye_of_Horus_Right.svg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49" y="5227340"/>
            <a:ext cx="1820203" cy="14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Aus</a:t>
            </a:r>
            <a:r>
              <a:rPr lang="it-IT" dirty="0" smtClean="0"/>
              <a:t> 100 </a:t>
            </a:r>
            <a:r>
              <a:rPr lang="it-IT" dirty="0" err="1" smtClean="0"/>
              <a:t>wird</a:t>
            </a:r>
            <a:r>
              <a:rPr lang="it-IT" dirty="0" smtClean="0"/>
              <a:t> 100.000</a:t>
            </a:r>
            <a:endParaRPr lang="it-IT" sz="1600" dirty="0">
              <a:latin typeface="+mj-lt"/>
            </a:endParaRPr>
          </a:p>
        </p:txBody>
      </p:sp>
      <p:pic>
        <p:nvPicPr>
          <p:cNvPr id="8" name="Bild 7" descr="AR-301129944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68012" y="1431093"/>
            <a:ext cx="2983238" cy="3202375"/>
          </a:xfrm>
          <a:prstGeom prst="rect">
            <a:avLst/>
          </a:prstGeom>
        </p:spPr>
      </p:pic>
      <p:pic>
        <p:nvPicPr>
          <p:cNvPr id="14" name="Bild 13" descr="smiley-face-1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2780" y="3347993"/>
            <a:ext cx="1970653" cy="196393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8322246" y="6033701"/>
            <a:ext cx="8217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👍</a:t>
            </a:r>
          </a:p>
        </p:txBody>
      </p:sp>
      <p:pic>
        <p:nvPicPr>
          <p:cNvPr id="2" name="Bild 1" descr="Authentic_Worcester-made_smiley_face,_Harvey_Ball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417" y="1512586"/>
            <a:ext cx="2998829" cy="3936925"/>
          </a:xfrm>
          <a:prstGeom prst="rect">
            <a:avLst/>
          </a:prstGeom>
        </p:spPr>
      </p:pic>
      <p:sp>
        <p:nvSpPr>
          <p:cNvPr id="7" name="Rettangolo 9"/>
          <p:cNvSpPr/>
          <p:nvPr/>
        </p:nvSpPr>
        <p:spPr>
          <a:xfrm>
            <a:off x="573853" y="6192123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>
                <a:solidFill>
                  <a:srgbClr val="000000"/>
                </a:solidFill>
              </a:rPr>
              <a:t>“I </a:t>
            </a:r>
            <a:r>
              <a:rPr lang="it-IT" dirty="0" err="1" smtClean="0">
                <a:solidFill>
                  <a:srgbClr val="000000"/>
                </a:solidFill>
              </a:rPr>
              <a:t>am</a:t>
            </a:r>
            <a:r>
              <a:rPr lang="it-IT" dirty="0" smtClean="0">
                <a:solidFill>
                  <a:srgbClr val="000000"/>
                </a:solidFill>
              </a:rPr>
              <a:t> happy.”</a:t>
            </a: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24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Woher</a:t>
            </a:r>
            <a:r>
              <a:rPr lang="it-IT" dirty="0" smtClean="0"/>
              <a:t> </a:t>
            </a:r>
            <a:r>
              <a:rPr lang="it-IT" dirty="0" err="1" smtClean="0"/>
              <a:t>kam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it-IT" dirty="0" smtClean="0"/>
              <a:t> </a:t>
            </a:r>
            <a:r>
              <a:rPr lang="it-IT" dirty="0" err="1" smtClean="0"/>
              <a:t>erfolg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8352529" y="6070083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4000" dirty="0" smtClean="0"/>
              <a:t>🤷</a:t>
            </a:r>
            <a:r>
              <a:rPr lang="mr-IN" dirty="0" smtClean="0"/>
              <a:t>‍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216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73853" y="1677226"/>
            <a:ext cx="3933594" cy="4049711"/>
          </a:xfrm>
        </p:spPr>
        <p:txBody>
          <a:bodyPr/>
          <a:lstStyle/>
          <a:p>
            <a:r>
              <a:rPr lang="it-IT" sz="1800" dirty="0" err="1" smtClean="0">
                <a:solidFill>
                  <a:srgbClr val="000000"/>
                </a:solidFill>
              </a:rPr>
              <a:t>Symbole</a:t>
            </a:r>
            <a:r>
              <a:rPr lang="it-IT" sz="1800" dirty="0" smtClean="0">
                <a:solidFill>
                  <a:srgbClr val="000000"/>
                </a:solidFill>
              </a:rPr>
              <a:t> </a:t>
            </a:r>
            <a:r>
              <a:rPr lang="it-IT" sz="1800" dirty="0" err="1" smtClean="0">
                <a:solidFill>
                  <a:srgbClr val="000000"/>
                </a:solidFill>
              </a:rPr>
              <a:t>übermitteln</a:t>
            </a:r>
            <a:r>
              <a:rPr lang="it-IT" sz="1800" dirty="0" smtClean="0">
                <a:solidFill>
                  <a:srgbClr val="000000"/>
                </a:solidFill>
              </a:rPr>
              <a:t> </a:t>
            </a:r>
            <a:r>
              <a:rPr lang="it-IT" sz="1800" dirty="0" err="1" smtClean="0">
                <a:solidFill>
                  <a:srgbClr val="000000"/>
                </a:solidFill>
              </a:rPr>
              <a:t>vergleichsweise</a:t>
            </a:r>
            <a:r>
              <a:rPr lang="it-IT" sz="1800" dirty="0" smtClean="0">
                <a:solidFill>
                  <a:srgbClr val="000000"/>
                </a:solidFill>
              </a:rPr>
              <a:t> </a:t>
            </a:r>
            <a:r>
              <a:rPr lang="it-IT" sz="1800" dirty="0" err="1" smtClean="0">
                <a:solidFill>
                  <a:srgbClr val="000000"/>
                </a:solidFill>
              </a:rPr>
              <a:t>viel</a:t>
            </a:r>
            <a:r>
              <a:rPr lang="it-IT" sz="1800" dirty="0" smtClean="0">
                <a:solidFill>
                  <a:srgbClr val="000000"/>
                </a:solidFill>
              </a:rPr>
              <a:t> an Information</a:t>
            </a:r>
          </a:p>
          <a:p>
            <a:endParaRPr lang="it-IT" sz="1800" kern="0" dirty="0">
              <a:solidFill>
                <a:srgbClr val="000000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Der Mensch „füllt die Lücken“</a:t>
            </a:r>
            <a:endParaRPr lang="it-IT" sz="18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Sie sind größtenteils unabhängig von Sprache und Kultur</a:t>
            </a:r>
            <a:endParaRPr lang="de-DE" sz="1800" kern="0" dirty="0">
              <a:solidFill>
                <a:srgbClr val="000000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Sie abstrahieren Handlungen, Gegenstände, Sätze, Emotionen!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err="1" smtClean="0">
                <a:solidFill>
                  <a:srgbClr val="000000"/>
                </a:solidFill>
                <a:cs typeface="Proxima Nova Regular"/>
              </a:rPr>
              <a:t>Emojis</a:t>
            </a: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 sind Schriftzeichen </a:t>
            </a:r>
            <a:endParaRPr lang="de-DE" sz="1800" kern="0" dirty="0">
              <a:solidFill>
                <a:srgbClr val="000000"/>
              </a:solidFill>
              <a:cs typeface="Proxima Nova Regular"/>
            </a:endParaRPr>
          </a:p>
          <a:p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rgbClr val="000000"/>
                </a:solidFill>
              </a:rPr>
              <a:t>Icon</a:t>
            </a:r>
            <a:r>
              <a:rPr lang="it-IT" dirty="0" smtClean="0">
                <a:solidFill>
                  <a:srgbClr val="000000"/>
                </a:solidFill>
              </a:rPr>
              <a:t>, emoticon, </a:t>
            </a:r>
            <a:r>
              <a:rPr lang="it-IT" dirty="0" err="1" smtClean="0">
                <a:solidFill>
                  <a:srgbClr val="000000"/>
                </a:solidFill>
              </a:rPr>
              <a:t>emoji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 err="1">
                <a:latin typeface="+mj-lt"/>
              </a:rPr>
              <a:t>εἰκών</a:t>
            </a:r>
            <a:r>
              <a:rPr lang="de-DE" dirty="0">
                <a:latin typeface="+mj-lt"/>
              </a:rPr>
              <a:t> </a:t>
            </a:r>
            <a:r>
              <a:rPr lang="de-DE" dirty="0" smtClean="0">
                <a:latin typeface="+mj-lt"/>
              </a:rPr>
              <a:t> =&gt; „Bildnis“</a:t>
            </a:r>
            <a:endParaRPr lang="de-DE" dirty="0">
              <a:latin typeface="+mj-lt"/>
            </a:endParaRPr>
          </a:p>
        </p:txBody>
      </p:sp>
      <p:pic>
        <p:nvPicPr>
          <p:cNvPr id="5" name="Bild 4" descr="1024px-The_Ladder_of_Divine_Ascen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700" y="1694303"/>
            <a:ext cx="2560316" cy="336041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8305799" y="6194981"/>
            <a:ext cx="5368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🔎</a:t>
            </a:r>
          </a:p>
        </p:txBody>
      </p:sp>
      <p:sp>
        <p:nvSpPr>
          <p:cNvPr id="12" name="Rechteck 11"/>
          <p:cNvSpPr/>
          <p:nvPr/>
        </p:nvSpPr>
        <p:spPr>
          <a:xfrm>
            <a:off x="4479666" y="3244334"/>
            <a:ext cx="29498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0" dirty="0"/>
              <a:t>💸</a:t>
            </a:r>
          </a:p>
        </p:txBody>
      </p:sp>
    </p:spTree>
    <p:extLst>
      <p:ext uri="{BB962C8B-B14F-4D97-AF65-F5344CB8AC3E}">
        <p14:creationId xmlns:p14="http://schemas.microsoft.com/office/powerpoint/2010/main" val="344051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MW-M2-Coupe_drift_seite_front_reif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2168" y="-148168"/>
            <a:ext cx="10509251" cy="7006167"/>
          </a:xfrm>
          <a:prstGeom prst="rect">
            <a:avLst/>
          </a:prstGeom>
        </p:spPr>
      </p:pic>
      <p:sp>
        <p:nvSpPr>
          <p:cNvPr id="15" name="Rechteck 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rgbClr val="000000"/>
                </a:solidFill>
              </a:rPr>
              <a:t>Übermittle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eine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botschaft</a:t>
            </a:r>
            <a:r>
              <a:rPr lang="it-IT" dirty="0" smtClean="0">
                <a:solidFill>
                  <a:srgbClr val="000000"/>
                </a:solidFill>
              </a:rPr>
              <a:t>!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sz="1800" dirty="0" smtClean="0">
                <a:latin typeface="+mj-lt"/>
              </a:rPr>
              <a:t>Werbespruch, nein!    </a:t>
            </a:r>
            <a:r>
              <a:rPr lang="de-DE" sz="1800" dirty="0" err="1" smtClean="0">
                <a:latin typeface="+mj-lt"/>
              </a:rPr>
              <a:t>Emoji</a:t>
            </a:r>
            <a:r>
              <a:rPr lang="de-DE" sz="1800" dirty="0" smtClean="0">
                <a:latin typeface="+mj-lt"/>
              </a:rPr>
              <a:t>, ja!</a:t>
            </a:r>
            <a:endParaRPr lang="de-DE" sz="18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9965" y="2222500"/>
            <a:ext cx="7812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latin typeface="Arial"/>
                <a:cs typeface="Arial"/>
              </a:rPr>
              <a:t>„Freude am Fahren“</a:t>
            </a:r>
          </a:p>
        </p:txBody>
      </p:sp>
      <p:cxnSp>
        <p:nvCxnSpPr>
          <p:cNvPr id="9" name="Gerade Verbindung 8"/>
          <p:cNvCxnSpPr/>
          <p:nvPr/>
        </p:nvCxnSpPr>
        <p:spPr>
          <a:xfrm flipV="1">
            <a:off x="1828800" y="1778000"/>
            <a:ext cx="5524500" cy="2171700"/>
          </a:xfrm>
          <a:prstGeom prst="line">
            <a:avLst/>
          </a:prstGeom>
          <a:ln w="571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1092200" y="2222500"/>
            <a:ext cx="7188200" cy="1257300"/>
          </a:xfrm>
          <a:prstGeom prst="line">
            <a:avLst/>
          </a:prstGeom>
          <a:ln w="571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8427716" y="6035814"/>
            <a:ext cx="511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🎯</a:t>
            </a:r>
          </a:p>
        </p:txBody>
      </p:sp>
      <p:sp>
        <p:nvSpPr>
          <p:cNvPr id="13" name="Rechteck 12"/>
          <p:cNvSpPr/>
          <p:nvPr/>
        </p:nvSpPr>
        <p:spPr>
          <a:xfrm>
            <a:off x="3844666" y="3752334"/>
            <a:ext cx="20735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🏎</a:t>
            </a:r>
          </a:p>
        </p:txBody>
      </p:sp>
    </p:spTree>
    <p:extLst>
      <p:ext uri="{BB962C8B-B14F-4D97-AF65-F5344CB8AC3E}">
        <p14:creationId xmlns:p14="http://schemas.microsoft.com/office/powerpoint/2010/main" val="3757820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übersetzungen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778310"/>
              </p:ext>
            </p:extLst>
          </p:nvPr>
        </p:nvGraphicFramePr>
        <p:xfrm>
          <a:off x="603249" y="1243363"/>
          <a:ext cx="8212669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931"/>
                <a:gridCol w="3446331"/>
                <a:gridCol w="3060407"/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ICON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(aus)SPRACHE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Land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A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Ägypten der Antike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„Speichern“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Weltweit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„Liebe“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Weltweit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de-DE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:-)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„Ich grinse“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Weltweit (1982, S. </a:t>
                      </a:r>
                      <a:r>
                        <a:rPr lang="de-DE" sz="1800" b="0" i="0" dirty="0" err="1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Fahlman</a:t>
                      </a:r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)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de-DE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:-€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„Ich bin ein Walross“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...vertippt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 10" descr="2000px-EgyptianA-01_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9" y="1707367"/>
            <a:ext cx="760478" cy="760478"/>
          </a:xfrm>
          <a:prstGeom prst="rect">
            <a:avLst/>
          </a:prstGeom>
        </p:spPr>
      </p:pic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Bild 13" descr="sav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9" y="2719322"/>
            <a:ext cx="760478" cy="76047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676119" y="379043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❤️</a:t>
            </a:r>
          </a:p>
        </p:txBody>
      </p:sp>
      <p:sp>
        <p:nvSpPr>
          <p:cNvPr id="7" name="Rechteck 6"/>
          <p:cNvSpPr/>
          <p:nvPr/>
        </p:nvSpPr>
        <p:spPr>
          <a:xfrm>
            <a:off x="8395501" y="6112415"/>
            <a:ext cx="5050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🗃</a:t>
            </a:r>
          </a:p>
        </p:txBody>
      </p:sp>
    </p:spTree>
    <p:extLst>
      <p:ext uri="{BB962C8B-B14F-4D97-AF65-F5344CB8AC3E}">
        <p14:creationId xmlns:p14="http://schemas.microsoft.com/office/powerpoint/2010/main" val="308699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 smtClean="0"/>
              <a:t>bilden</a:t>
            </a:r>
            <a:r>
              <a:rPr lang="it-IT" dirty="0" smtClean="0"/>
              <a:t> </a:t>
            </a:r>
            <a:r>
              <a:rPr lang="it-IT" dirty="0" err="1" smtClean="0"/>
              <a:t>sätze</a:t>
            </a:r>
            <a:endParaRPr lang="it-IT" dirty="0"/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278062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119233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3762555" y="2421059"/>
            <a:ext cx="21984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😀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78655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3762555" y="2421059"/>
            <a:ext cx="21984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😀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8" name="Rechteck 17"/>
          <p:cNvSpPr/>
          <p:nvPr/>
        </p:nvSpPr>
        <p:spPr>
          <a:xfrm>
            <a:off x="5065589" y="2421059"/>
            <a:ext cx="18915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😱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15841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Emojis</a:t>
            </a:r>
            <a:r>
              <a:rPr lang="it-IT" dirty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3762555" y="2421059"/>
            <a:ext cx="21984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😀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8" name="Rechteck 17"/>
          <p:cNvSpPr/>
          <p:nvPr/>
        </p:nvSpPr>
        <p:spPr>
          <a:xfrm>
            <a:off x="5065589" y="2421059"/>
            <a:ext cx="18915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😱</a:t>
            </a:r>
          </a:p>
        </p:txBody>
      </p:sp>
      <p:sp>
        <p:nvSpPr>
          <p:cNvPr id="5" name="Rechteck 4"/>
          <p:cNvSpPr/>
          <p:nvPr/>
        </p:nvSpPr>
        <p:spPr>
          <a:xfrm>
            <a:off x="6532845" y="2421059"/>
            <a:ext cx="22724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0" dirty="0"/>
              <a:t>🍳</a:t>
            </a:r>
          </a:p>
        </p:txBody>
      </p:sp>
      <p:sp>
        <p:nvSpPr>
          <p:cNvPr id="7" name="Rechteck 6"/>
          <p:cNvSpPr/>
          <p:nvPr/>
        </p:nvSpPr>
        <p:spPr>
          <a:xfrm>
            <a:off x="8374335" y="6053610"/>
            <a:ext cx="526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😑</a:t>
            </a:r>
          </a:p>
        </p:txBody>
      </p:sp>
    </p:spTree>
    <p:extLst>
      <p:ext uri="{BB962C8B-B14F-4D97-AF65-F5344CB8AC3E}">
        <p14:creationId xmlns:p14="http://schemas.microsoft.com/office/powerpoint/2010/main" val="261146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IMG_4038.JPG"/>
          <p:cNvPicPr>
            <a:picLocks noChangeAspect="1"/>
          </p:cNvPicPr>
          <p:nvPr/>
        </p:nvPicPr>
        <p:blipFill rotWithShape="1">
          <a:blip r:embed="rId2" cstate="screen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840" b="28525"/>
          <a:stretch/>
        </p:blipFill>
        <p:spPr>
          <a:xfrm>
            <a:off x="-88900" y="-152400"/>
            <a:ext cx="9283700" cy="70104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Ein</a:t>
            </a:r>
            <a:r>
              <a:rPr lang="it-IT" dirty="0" smtClean="0"/>
              <a:t> </a:t>
            </a:r>
            <a:r>
              <a:rPr lang="it-IT" dirty="0" err="1" smtClean="0"/>
              <a:t>emoji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it-IT" dirty="0" smtClean="0"/>
              <a:t> </a:t>
            </a:r>
            <a:r>
              <a:rPr lang="it-IT" dirty="0" err="1" smtClean="0"/>
              <a:t>antike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 smtClean="0"/>
              <a:t>Vom Icon zum </a:t>
            </a:r>
            <a:r>
              <a:rPr lang="de-DE" dirty="0" err="1" smtClean="0"/>
              <a:t>phonem</a:t>
            </a:r>
            <a:r>
              <a:rPr lang="de-DE" dirty="0" smtClean="0"/>
              <a:t> und zum </a:t>
            </a:r>
            <a:r>
              <a:rPr lang="de-DE" dirty="0" err="1" smtClean="0"/>
              <a:t>icon</a:t>
            </a:r>
            <a:r>
              <a:rPr lang="de-DE" dirty="0" smtClean="0"/>
              <a:t> zurück  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3255075" y="845200"/>
            <a:ext cx="230411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0000" dirty="0">
                <a:latin typeface="Avenir Light"/>
                <a:cs typeface="Avenir Light"/>
              </a:rPr>
              <a:t>A</a:t>
            </a:r>
            <a:endParaRPr lang="de-DE" sz="30000" dirty="0"/>
          </a:p>
        </p:txBody>
      </p:sp>
      <p:sp>
        <p:nvSpPr>
          <p:cNvPr id="20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8359740" y="6098172"/>
            <a:ext cx="6863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10365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$45,00</a:t>
            </a:r>
            <a:endParaRPr lang="it-IT" dirty="0"/>
          </a:p>
        </p:txBody>
      </p:sp>
      <p:sp>
        <p:nvSpPr>
          <p:cNvPr id="2" name="Rechteck 1"/>
          <p:cNvSpPr/>
          <p:nvPr/>
        </p:nvSpPr>
        <p:spPr>
          <a:xfrm>
            <a:off x="8289031" y="6094336"/>
            <a:ext cx="50508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500" dirty="0"/>
              <a:t>💵</a:t>
            </a:r>
          </a:p>
        </p:txBody>
      </p:sp>
    </p:spTree>
    <p:extLst>
      <p:ext uri="{BB962C8B-B14F-4D97-AF65-F5344CB8AC3E}">
        <p14:creationId xmlns:p14="http://schemas.microsoft.com/office/powerpoint/2010/main" val="418058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Aus</a:t>
            </a:r>
            <a:r>
              <a:rPr lang="it-IT" dirty="0"/>
              <a:t> </a:t>
            </a:r>
            <a:r>
              <a:rPr lang="it-IT" dirty="0" smtClean="0"/>
              <a:t>$45,00 </a:t>
            </a:r>
            <a:r>
              <a:rPr lang="it-IT" dirty="0" err="1" smtClean="0"/>
              <a:t>wird</a:t>
            </a:r>
            <a:r>
              <a:rPr lang="mr-IN" dirty="0" smtClean="0"/>
              <a:t>…</a:t>
            </a:r>
            <a:r>
              <a:rPr lang="de-DE" dirty="0" smtClean="0"/>
              <a:t> </a:t>
            </a:r>
            <a:r>
              <a:rPr lang="de-DE" dirty="0" err="1" smtClean="0"/>
              <a:t>ruhm</a:t>
            </a:r>
            <a:r>
              <a:rPr lang="de-DE" dirty="0" smtClean="0"/>
              <a:t> &amp; ehre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73853" y="6192123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>
                <a:solidFill>
                  <a:srgbClr val="000000"/>
                </a:solidFill>
              </a:rPr>
              <a:t>Harvey Ball </a:t>
            </a:r>
            <a:r>
              <a:rPr lang="it-IT" dirty="0" err="1" smtClean="0">
                <a:solidFill>
                  <a:srgbClr val="000000"/>
                </a:solidFill>
              </a:rPr>
              <a:t>ist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weltweit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als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Erfinder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des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Smileys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anerkannt</a:t>
            </a:r>
            <a:r>
              <a:rPr lang="it-IT" dirty="0" smtClean="0">
                <a:solidFill>
                  <a:srgbClr val="000000"/>
                </a:solidFill>
              </a:rPr>
              <a:t>.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 7" descr="HBall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76563">
            <a:off x="784506" y="1845202"/>
            <a:ext cx="1995344" cy="2004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Bild 14" descr="DLcagFyW0AEtnRu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6916" y="2233690"/>
            <a:ext cx="2942167" cy="2655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8352097" y="6070084"/>
            <a:ext cx="9059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🌎 </a:t>
            </a:r>
          </a:p>
        </p:txBody>
      </p:sp>
      <p:pic>
        <p:nvPicPr>
          <p:cNvPr id="16" name="Bild 15" descr="Bildschirmfoto 2017-11-10 um 14.31.1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0644">
            <a:off x="5690279" y="2509953"/>
            <a:ext cx="2734054" cy="2734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Bild 16" descr="10262324124_bbac110746_b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63148">
            <a:off x="635065" y="3621294"/>
            <a:ext cx="2350486" cy="2309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Bild 17" descr="large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12932">
            <a:off x="4349750" y="3881968"/>
            <a:ext cx="2081679" cy="2015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Screen+Shot+2016-02-16+at+18.50.0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0174" y="0"/>
            <a:ext cx="10221686" cy="6858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Open source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73853" y="5548090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 smtClean="0">
                <a:solidFill>
                  <a:srgbClr val="000000"/>
                </a:solidFill>
              </a:rPr>
              <a:t>Weder</a:t>
            </a:r>
            <a:r>
              <a:rPr lang="it-IT" dirty="0" smtClean="0">
                <a:solidFill>
                  <a:srgbClr val="000000"/>
                </a:solidFill>
              </a:rPr>
              <a:t> Harvey </a:t>
            </a:r>
            <a:r>
              <a:rPr lang="it-IT" dirty="0" err="1" smtClean="0">
                <a:solidFill>
                  <a:srgbClr val="000000"/>
                </a:solidFill>
              </a:rPr>
              <a:t>noch</a:t>
            </a:r>
            <a:r>
              <a:rPr lang="it-IT" dirty="0" smtClean="0">
                <a:solidFill>
                  <a:srgbClr val="000000"/>
                </a:solidFill>
              </a:rPr>
              <a:t> State </a:t>
            </a:r>
            <a:r>
              <a:rPr lang="it-IT" dirty="0" err="1" smtClean="0">
                <a:solidFill>
                  <a:srgbClr val="000000"/>
                </a:solidFill>
              </a:rPr>
              <a:t>Mutual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haben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sich</a:t>
            </a:r>
            <a:r>
              <a:rPr lang="it-IT" dirty="0" smtClean="0">
                <a:solidFill>
                  <a:srgbClr val="000000"/>
                </a:solidFill>
              </a:rPr>
              <a:t> die </a:t>
            </a:r>
            <a:r>
              <a:rPr lang="it-IT" dirty="0" err="1" smtClean="0">
                <a:solidFill>
                  <a:srgbClr val="000000"/>
                </a:solidFill>
              </a:rPr>
              <a:t>Nutzungsrechte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gesichert</a:t>
            </a:r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it-IT" dirty="0">
              <a:solidFill>
                <a:srgbClr val="000000"/>
              </a:solidFill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/>
              <a:t>„Hey,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steak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a time</a:t>
            </a:r>
            <a:r>
              <a:rPr lang="de-DE" dirty="0" smtClean="0"/>
              <a:t>,</a:t>
            </a:r>
          </a:p>
          <a:p>
            <a:r>
              <a:rPr lang="de-DE" dirty="0" err="1" smtClean="0"/>
              <a:t>drive</a:t>
            </a:r>
            <a:r>
              <a:rPr lang="de-DE" dirty="0" smtClean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a time. “</a:t>
            </a:r>
          </a:p>
        </p:txBody>
      </p:sp>
      <p:sp>
        <p:nvSpPr>
          <p:cNvPr id="3" name="Rechteck 2"/>
          <p:cNvSpPr/>
          <p:nvPr/>
        </p:nvSpPr>
        <p:spPr>
          <a:xfrm>
            <a:off x="8289664" y="6128948"/>
            <a:ext cx="93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💸 </a:t>
            </a:r>
          </a:p>
        </p:txBody>
      </p:sp>
    </p:spTree>
    <p:extLst>
      <p:ext uri="{BB962C8B-B14F-4D97-AF65-F5344CB8AC3E}">
        <p14:creationId xmlns:p14="http://schemas.microsoft.com/office/powerpoint/2010/main" val="210100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Aunt Winnie and Uncle Harvey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9" t="2388"/>
          <a:stretch/>
        </p:blipFill>
        <p:spPr>
          <a:xfrm>
            <a:off x="3183703" y="1746249"/>
            <a:ext cx="2783417" cy="2698752"/>
          </a:xfrm>
          <a:prstGeom prst="hear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Harvey und Winnie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73853" y="5548090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Ach Harvey...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/>
              <a:t>Winifred A</a:t>
            </a:r>
            <a:r>
              <a:rPr lang="de-DE" dirty="0" smtClean="0"/>
              <a:t>. Ball, </a:t>
            </a:r>
            <a:r>
              <a:rPr lang="de-DE" dirty="0" err="1" smtClean="0"/>
              <a:t>née</a:t>
            </a:r>
            <a:r>
              <a:rPr lang="de-DE" dirty="0" smtClean="0"/>
              <a:t> </a:t>
            </a:r>
            <a:r>
              <a:rPr lang="de-DE" dirty="0" err="1" smtClean="0"/>
              <a:t>trudell</a:t>
            </a:r>
            <a:r>
              <a:rPr lang="de-DE" dirty="0" smtClean="0"/>
              <a:t> </a:t>
            </a:r>
            <a:r>
              <a:rPr lang="de-DE" dirty="0"/>
              <a:t>(1923 - 2015) </a:t>
            </a:r>
          </a:p>
        </p:txBody>
      </p:sp>
      <p:pic>
        <p:nvPicPr>
          <p:cNvPr id="5" name="Bild 4" descr="Aunt Winnie.jpe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853" y="1665516"/>
            <a:ext cx="1712620" cy="2271183"/>
          </a:xfrm>
          <a:prstGeom prst="ellipse">
            <a:avLst/>
          </a:prstGeom>
        </p:spPr>
      </p:pic>
      <p:pic>
        <p:nvPicPr>
          <p:cNvPr id="16" name="Bild 15" descr="AR-301129944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714500"/>
            <a:ext cx="1725083" cy="2296584"/>
          </a:xfrm>
          <a:prstGeom prst="ellipse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8310832" y="6150114"/>
            <a:ext cx="833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💑</a:t>
            </a:r>
          </a:p>
        </p:txBody>
      </p:sp>
    </p:spTree>
    <p:extLst>
      <p:ext uri="{BB962C8B-B14F-4D97-AF65-F5344CB8AC3E}">
        <p14:creationId xmlns:p14="http://schemas.microsoft.com/office/powerpoint/2010/main" val="352858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familienstamMbaum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8288205" y="6038334"/>
            <a:ext cx="695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😴</a:t>
            </a:r>
          </a:p>
        </p:txBody>
      </p:sp>
      <p:pic>
        <p:nvPicPr>
          <p:cNvPr id="26" name="Bild 25" descr="Aunt Winnie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029" y="1665516"/>
            <a:ext cx="1712620" cy="2271183"/>
          </a:xfrm>
          <a:prstGeom prst="ellipse">
            <a:avLst/>
          </a:prstGeom>
        </p:spPr>
      </p:pic>
      <p:pic>
        <p:nvPicPr>
          <p:cNvPr id="27" name="Bild 26" descr="AR-301129944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619253"/>
            <a:ext cx="1725083" cy="2296584"/>
          </a:xfrm>
          <a:prstGeom prst="ellipse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6929674" y="4248085"/>
            <a:ext cx="1561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Harvey Ross Ball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5021632" y="4248085"/>
            <a:ext cx="14019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Winifred A. Ball</a:t>
            </a:r>
            <a:br>
              <a:rPr lang="de-DE" sz="1400" dirty="0" smtClean="0"/>
            </a:br>
            <a:r>
              <a:rPr lang="de-DE" sz="1400" dirty="0" err="1" smtClean="0"/>
              <a:t>née</a:t>
            </a:r>
            <a:r>
              <a:rPr lang="de-DE" sz="1400" dirty="0" smtClean="0"/>
              <a:t> </a:t>
            </a:r>
            <a:r>
              <a:rPr lang="de-DE" sz="1400" dirty="0" err="1" smtClean="0"/>
              <a:t>Trudell</a:t>
            </a:r>
            <a:endParaRPr lang="de-DE" sz="1400" dirty="0" smtClean="0"/>
          </a:p>
          <a:p>
            <a:pPr algn="ctr"/>
            <a:endParaRPr lang="de-DE" sz="1400" dirty="0" smtClean="0"/>
          </a:p>
        </p:txBody>
      </p:sp>
      <p:pic>
        <p:nvPicPr>
          <p:cNvPr id="32" name="Bild 31" descr="evelyn.jpe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81892" y="1942794"/>
            <a:ext cx="2296584" cy="1742029"/>
          </a:xfrm>
          <a:prstGeom prst="ellipse">
            <a:avLst/>
          </a:prstGeom>
        </p:spPr>
      </p:pic>
      <p:pic>
        <p:nvPicPr>
          <p:cNvPr id="33" name="Bild 32" descr="rjf.jpe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5" y="1665516"/>
            <a:ext cx="1677939" cy="22965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611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familienstamMbaum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 smtClean="0"/>
              <a:t>Achtung, Spoiler....</a:t>
            </a:r>
            <a:endParaRPr lang="de-DE" dirty="0"/>
          </a:p>
        </p:txBody>
      </p:sp>
      <p:pic>
        <p:nvPicPr>
          <p:cNvPr id="5" name="Bild 4" descr="Aunt Winnie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029" y="1665516"/>
            <a:ext cx="1712620" cy="2271183"/>
          </a:xfrm>
          <a:prstGeom prst="ellipse">
            <a:avLst/>
          </a:prstGeom>
        </p:spPr>
      </p:pic>
      <p:pic>
        <p:nvPicPr>
          <p:cNvPr id="16" name="Bild 15" descr="AR-301129944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619253"/>
            <a:ext cx="1725083" cy="2296584"/>
          </a:xfrm>
          <a:prstGeom prst="ellipse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474085" y="4248085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Evelyn </a:t>
            </a:r>
            <a:r>
              <a:rPr lang="de-DE" sz="1400" dirty="0" smtClean="0"/>
              <a:t>May Fitzpatrick</a:t>
            </a:r>
            <a:br>
              <a:rPr lang="de-DE" sz="1400" dirty="0" smtClean="0"/>
            </a:br>
            <a:r>
              <a:rPr lang="de-DE" sz="1400" dirty="0" err="1" smtClean="0"/>
              <a:t>née</a:t>
            </a:r>
            <a:r>
              <a:rPr lang="de-DE" sz="1400" dirty="0" smtClean="0"/>
              <a:t> </a:t>
            </a:r>
            <a:r>
              <a:rPr lang="de-DE" sz="1400" dirty="0" err="1" smtClean="0"/>
              <a:t>Trudell</a:t>
            </a:r>
            <a:endParaRPr lang="de-DE" sz="14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69799" y="4248085"/>
            <a:ext cx="151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Robert Joseph</a:t>
            </a:r>
          </a:p>
          <a:p>
            <a:pPr algn="ctr"/>
            <a:r>
              <a:rPr lang="de-DE" sz="1400" dirty="0" smtClean="0"/>
              <a:t>Fitzpatrick (Opa) 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929674" y="4248085"/>
            <a:ext cx="1561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Harvey Ross Ball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5021632" y="4248085"/>
            <a:ext cx="14019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Winifred A. Ball</a:t>
            </a:r>
            <a:br>
              <a:rPr lang="de-DE" sz="1400" dirty="0" smtClean="0"/>
            </a:br>
            <a:r>
              <a:rPr lang="de-DE" sz="1400" dirty="0" err="1" smtClean="0"/>
              <a:t>née</a:t>
            </a:r>
            <a:r>
              <a:rPr lang="de-DE" sz="1400" dirty="0" smtClean="0"/>
              <a:t> </a:t>
            </a:r>
            <a:r>
              <a:rPr lang="de-DE" sz="1400" dirty="0" err="1" smtClean="0"/>
              <a:t>Trudell</a:t>
            </a:r>
            <a:endParaRPr lang="de-DE" sz="1400" dirty="0" smtClean="0"/>
          </a:p>
          <a:p>
            <a:pPr algn="ctr"/>
            <a:endParaRPr lang="de-DE" sz="1400" dirty="0" smtClean="0"/>
          </a:p>
        </p:txBody>
      </p:sp>
      <p:pic>
        <p:nvPicPr>
          <p:cNvPr id="23" name="Bild 22" descr="evelyn.jpe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81892" y="1942794"/>
            <a:ext cx="2296584" cy="1742029"/>
          </a:xfrm>
          <a:prstGeom prst="ellipse">
            <a:avLst/>
          </a:prstGeom>
        </p:spPr>
      </p:pic>
      <p:pic>
        <p:nvPicPr>
          <p:cNvPr id="24" name="Bild 23" descr="rjf.jpe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5" y="1665516"/>
            <a:ext cx="1677939" cy="2296584"/>
          </a:xfrm>
          <a:prstGeom prst="ellipse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318024" y="6070084"/>
            <a:ext cx="706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😬</a:t>
            </a:r>
          </a:p>
        </p:txBody>
      </p:sp>
    </p:spTree>
    <p:extLst>
      <p:ext uri="{BB962C8B-B14F-4D97-AF65-F5344CB8AC3E}">
        <p14:creationId xmlns:p14="http://schemas.microsoft.com/office/powerpoint/2010/main" val="20073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painting-cropped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3672" y="1563076"/>
            <a:ext cx="2256692" cy="2051539"/>
          </a:xfrm>
          <a:prstGeom prst="rect">
            <a:avLst/>
          </a:prstGeom>
        </p:spPr>
      </p:pic>
      <p:pic>
        <p:nvPicPr>
          <p:cNvPr id="5" name="Bild 4" descr="harvey_wedding.jpe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8526" y="1563077"/>
            <a:ext cx="2497525" cy="205153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54" y="1570970"/>
            <a:ext cx="2752020" cy="2043646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3853" y="544256"/>
            <a:ext cx="7968163" cy="355281"/>
          </a:xfrm>
        </p:spPr>
        <p:txBody>
          <a:bodyPr/>
          <a:lstStyle/>
          <a:p>
            <a:r>
              <a:rPr lang="it-IT" dirty="0" err="1" smtClean="0"/>
              <a:t>Onkel</a:t>
            </a:r>
            <a:r>
              <a:rPr lang="it-IT" dirty="0" smtClean="0"/>
              <a:t> </a:t>
            </a:r>
            <a:r>
              <a:rPr lang="it-IT" dirty="0" err="1" smtClean="0"/>
              <a:t>harvey</a:t>
            </a: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7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Sexting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8352529" y="6023118"/>
            <a:ext cx="674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41471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s-20-25-DW-Kultur-Stralsund-jpg.jpg"/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51" t="11279" r="2818" b="20608"/>
          <a:stretch/>
        </p:blipFill>
        <p:spPr>
          <a:xfrm>
            <a:off x="-1" y="1"/>
            <a:ext cx="9272888" cy="6857999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Marie und </a:t>
            </a:r>
            <a:r>
              <a:rPr lang="it-IT" dirty="0" err="1" smtClean="0"/>
              <a:t>axel</a:t>
            </a:r>
            <a:r>
              <a:rPr lang="it-IT" dirty="0" smtClean="0"/>
              <a:t> 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/>
              <a:t>Es war kein Geheimnis, dass Graf Axel von Fersen ein Favorit Marie Antoinettes war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20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 descr="927c0324cdc5cf386b7dc74341e20cc0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98270" y="1936750"/>
            <a:ext cx="2055518" cy="2921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Bild 7" descr="1200px-Marie-Antoinette,_1775_-_Musée_Antoine_Lécuyer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9269" y="1936750"/>
            <a:ext cx="2132071" cy="2921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8337290" y="6116135"/>
            <a:ext cx="9355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⚔️</a:t>
            </a:r>
          </a:p>
        </p:txBody>
      </p:sp>
      <p:sp>
        <p:nvSpPr>
          <p:cNvPr id="17" name="Rechteck 16"/>
          <p:cNvSpPr/>
          <p:nvPr/>
        </p:nvSpPr>
        <p:spPr>
          <a:xfrm>
            <a:off x="3707896" y="3399800"/>
            <a:ext cx="1567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💌</a:t>
            </a:r>
          </a:p>
        </p:txBody>
      </p:sp>
      <p:sp>
        <p:nvSpPr>
          <p:cNvPr id="18" name="Rechteck 17"/>
          <p:cNvSpPr/>
          <p:nvPr/>
        </p:nvSpPr>
        <p:spPr>
          <a:xfrm>
            <a:off x="7080097" y="41828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⚜️</a:t>
            </a:r>
          </a:p>
        </p:txBody>
      </p:sp>
      <p:sp>
        <p:nvSpPr>
          <p:cNvPr id="21" name="Rettangolo 9"/>
          <p:cNvSpPr/>
          <p:nvPr/>
        </p:nvSpPr>
        <p:spPr>
          <a:xfrm>
            <a:off x="1155918" y="5548090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https://.... Fehlanzeige!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77832" y="5505758"/>
            <a:ext cx="4627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200" dirty="0"/>
              <a:t>🔒 </a:t>
            </a:r>
          </a:p>
        </p:txBody>
      </p:sp>
    </p:spTree>
    <p:extLst>
      <p:ext uri="{BB962C8B-B14F-4D97-AF65-F5344CB8AC3E}">
        <p14:creationId xmlns:p14="http://schemas.microsoft.com/office/powerpoint/2010/main" val="277733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 smtClean="0"/>
              <a:t>als</a:t>
            </a:r>
            <a:r>
              <a:rPr lang="it-IT" dirty="0" smtClean="0"/>
              <a:t> </a:t>
            </a:r>
            <a:r>
              <a:rPr lang="it-IT" dirty="0" err="1" smtClean="0"/>
              <a:t>sprache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mr-IN" dirty="0" smtClean="0"/>
              <a:t>…</a:t>
            </a:r>
            <a:r>
              <a:rPr lang="de-DE" dirty="0" smtClean="0"/>
              <a:t>?</a:t>
            </a:r>
            <a:endParaRPr lang="it-IT" dirty="0"/>
          </a:p>
        </p:txBody>
      </p:sp>
      <p:sp>
        <p:nvSpPr>
          <p:cNvPr id="3" name="Rechteck 2"/>
          <p:cNvSpPr/>
          <p:nvPr/>
        </p:nvSpPr>
        <p:spPr>
          <a:xfrm>
            <a:off x="1328475" y="1407719"/>
            <a:ext cx="6301296" cy="6494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000" dirty="0"/>
              <a:t>💄 💋 </a:t>
            </a:r>
            <a:r>
              <a:rPr lang="de-DE" sz="5000" dirty="0" smtClean="0"/>
              <a:t>👄  👅 </a:t>
            </a:r>
            <a:r>
              <a:rPr lang="de-DE" sz="5000" dirty="0"/>
              <a:t>🍓 🍒 🍑 </a:t>
            </a:r>
            <a:r>
              <a:rPr lang="de-DE" sz="5000" dirty="0" smtClean="0"/>
              <a:t>🍆  🛌  </a:t>
            </a:r>
            <a:r>
              <a:rPr lang="de-DE" sz="5000" dirty="0"/>
              <a:t>🎉  🏓  ⛳️  </a:t>
            </a:r>
            <a:r>
              <a:rPr lang="de-DE" sz="5000" dirty="0" smtClean="0"/>
              <a:t>🏹 💓  </a:t>
            </a:r>
            <a:r>
              <a:rPr lang="de-DE" sz="5000" dirty="0" smtClean="0"/>
              <a:t>🥅  💗  💖 </a:t>
            </a:r>
            <a:r>
              <a:rPr lang="de-DE" sz="5000" dirty="0"/>
              <a:t>💘 </a:t>
            </a:r>
            <a:r>
              <a:rPr lang="de-DE" sz="5000" dirty="0" smtClean="0"/>
              <a:t>💝 </a:t>
            </a:r>
            <a:r>
              <a:rPr lang="de-DE" sz="5000" dirty="0"/>
              <a:t>🌶 🍭 🍬 </a:t>
            </a:r>
            <a:r>
              <a:rPr lang="de-DE" sz="5000" dirty="0" smtClean="0"/>
              <a:t> 🥂  </a:t>
            </a:r>
            <a:r>
              <a:rPr lang="de-DE" sz="5400" dirty="0" smtClean="0"/>
              <a:t>🔗 🖇</a:t>
            </a:r>
            <a:r>
              <a:rPr lang="de-DE" sz="5000" dirty="0" smtClean="0"/>
              <a:t> 🍌 </a:t>
            </a:r>
            <a:r>
              <a:rPr lang="de-DE" sz="5000" dirty="0"/>
              <a:t> 🎥</a:t>
            </a:r>
            <a:r>
              <a:rPr lang="de-DE" sz="5000" dirty="0" smtClean="0"/>
              <a:t> </a:t>
            </a:r>
            <a:r>
              <a:rPr lang="de-DE" sz="5400" dirty="0"/>
              <a:t> </a:t>
            </a:r>
            <a:r>
              <a:rPr lang="de-DE" sz="5400" dirty="0" smtClean="0"/>
              <a:t>💣  </a:t>
            </a:r>
            <a:r>
              <a:rPr lang="de-DE" sz="5000" dirty="0" smtClean="0"/>
              <a:t>🍾  🔞 </a:t>
            </a:r>
            <a:r>
              <a:rPr lang="de-DE" sz="5400" dirty="0" smtClean="0"/>
              <a:t>🛁 </a:t>
            </a:r>
            <a:endParaRPr lang="de-DE" sz="5400" dirty="0"/>
          </a:p>
          <a:p>
            <a:pPr algn="ctr"/>
            <a:endParaRPr lang="de-DE" sz="5000" dirty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      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8362462" y="6019745"/>
            <a:ext cx="595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📱</a:t>
            </a:r>
          </a:p>
        </p:txBody>
      </p:sp>
    </p:spTree>
    <p:extLst>
      <p:ext uri="{BB962C8B-B14F-4D97-AF65-F5344CB8AC3E}">
        <p14:creationId xmlns:p14="http://schemas.microsoft.com/office/powerpoint/2010/main" val="402794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tmp337303300560912386.jpg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286000"/>
            <a:ext cx="9144000" cy="9144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Echt</a:t>
            </a:r>
            <a:r>
              <a:rPr lang="it-IT" dirty="0" smtClean="0"/>
              <a:t> </a:t>
            </a:r>
            <a:r>
              <a:rPr lang="it-IT" dirty="0" err="1" smtClean="0"/>
              <a:t>jetzt</a:t>
            </a:r>
            <a:r>
              <a:rPr lang="it-IT" dirty="0" smtClean="0"/>
              <a:t>!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 smtClean="0"/>
              <a:t>Vom Icon zum </a:t>
            </a:r>
            <a:r>
              <a:rPr lang="de-DE" dirty="0" err="1" smtClean="0"/>
              <a:t>phonem</a:t>
            </a:r>
            <a:endParaRPr lang="de-DE" dirty="0"/>
          </a:p>
        </p:txBody>
      </p:sp>
      <p:sp>
        <p:nvSpPr>
          <p:cNvPr id="20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 descr="2000px-EgyptianA-01_black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6487" y="1665516"/>
            <a:ext cx="3657013" cy="3657013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8387300" y="6104754"/>
            <a:ext cx="649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🐮</a:t>
            </a:r>
          </a:p>
        </p:txBody>
      </p:sp>
    </p:spTree>
    <p:extLst>
      <p:ext uri="{BB962C8B-B14F-4D97-AF65-F5344CB8AC3E}">
        <p14:creationId xmlns:p14="http://schemas.microsoft.com/office/powerpoint/2010/main" val="121389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339552" y="6101269"/>
            <a:ext cx="649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🙈</a:t>
            </a:r>
          </a:p>
        </p:txBody>
      </p:sp>
      <p:sp>
        <p:nvSpPr>
          <p:cNvPr id="7" name="Rechteck 6"/>
          <p:cNvSpPr/>
          <p:nvPr/>
        </p:nvSpPr>
        <p:spPr>
          <a:xfrm>
            <a:off x="3356204" y="2111103"/>
            <a:ext cx="30621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0" dirty="0"/>
              <a:t>🛏</a:t>
            </a:r>
          </a:p>
        </p:txBody>
      </p:sp>
      <p:sp>
        <p:nvSpPr>
          <p:cNvPr id="2" name="Rechteck 1"/>
          <p:cNvSpPr/>
          <p:nvPr/>
        </p:nvSpPr>
        <p:spPr>
          <a:xfrm>
            <a:off x="4173435" y="2697034"/>
            <a:ext cx="10040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000" dirty="0"/>
              <a:t> 💞 </a:t>
            </a:r>
          </a:p>
        </p:txBody>
      </p:sp>
    </p:spTree>
    <p:extLst>
      <p:ext uri="{BB962C8B-B14F-4D97-AF65-F5344CB8AC3E}">
        <p14:creationId xmlns:p14="http://schemas.microsoft.com/office/powerpoint/2010/main" val="318340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arvey-ball_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1"/>
          <a:stretch/>
        </p:blipFill>
        <p:spPr>
          <a:xfrm>
            <a:off x="0" y="1676401"/>
            <a:ext cx="9144000" cy="517364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1 Smiley = 1ct.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20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Untertitel 5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 err="1" smtClean="0"/>
              <a:t>Paypal.me</a:t>
            </a:r>
            <a:r>
              <a:rPr lang="de-DE" dirty="0" smtClean="0"/>
              <a:t>/</a:t>
            </a:r>
            <a:r>
              <a:rPr lang="de-DE" dirty="0" err="1" smtClean="0"/>
              <a:t>harveyanddan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8279084" y="6070083"/>
            <a:ext cx="716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🤑</a:t>
            </a:r>
          </a:p>
        </p:txBody>
      </p:sp>
      <p:pic>
        <p:nvPicPr>
          <p:cNvPr id="22" name="Bild 21" descr="Paypal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53" y="5549900"/>
            <a:ext cx="3044579" cy="9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37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4524" y="2877954"/>
            <a:ext cx="7003440" cy="1564614"/>
          </a:xfrm>
        </p:spPr>
        <p:txBody>
          <a:bodyPr/>
          <a:lstStyle/>
          <a:p>
            <a:r>
              <a:rPr lang="it-IT" dirty="0" err="1" smtClean="0"/>
              <a:t>Dankeschön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6" name="Rechteck 5"/>
          <p:cNvSpPr/>
          <p:nvPr/>
        </p:nvSpPr>
        <p:spPr>
          <a:xfrm>
            <a:off x="7236744" y="3117946"/>
            <a:ext cx="834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000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Nerdy</a:t>
            </a:r>
            <a:r>
              <a:rPr lang="it-IT" dirty="0" smtClean="0"/>
              <a:t> </a:t>
            </a:r>
            <a:r>
              <a:rPr lang="it-IT" dirty="0" err="1" smtClean="0"/>
              <a:t>stuff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smtClean="0"/>
              <a:t>Optional subtitle</a:t>
            </a:r>
            <a:endParaRPr lang="it-IT" dirty="0"/>
          </a:p>
        </p:txBody>
      </p:sp>
      <p:pic>
        <p:nvPicPr>
          <p:cNvPr id="5" name="Bild 4" descr="Taurus-the-Bull-in-Egyptian-hieroglyph-leads-to-the-first-letter-in-the-alphabet-I-Writer-Mariecor-I-WriterMariecor.com-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161" y="1030648"/>
            <a:ext cx="5973925" cy="497628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72244" y="938175"/>
            <a:ext cx="6818636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58450" y="2329440"/>
            <a:ext cx="1927364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758450" y="4241236"/>
            <a:ext cx="1927364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2191296" y="5568501"/>
            <a:ext cx="1233638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559011" y="5787714"/>
            <a:ext cx="2123667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6148637" y="3379100"/>
            <a:ext cx="1534042" cy="7018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3160930" y="4607556"/>
            <a:ext cx="1075994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205911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Hornochsen</a:t>
            </a:r>
            <a:r>
              <a:rPr lang="it-IT" dirty="0" smtClean="0"/>
              <a:t> </a:t>
            </a:r>
            <a:r>
              <a:rPr lang="it-IT" dirty="0" err="1" smtClean="0"/>
              <a:t>überall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95648"/>
              </p:ext>
            </p:extLst>
          </p:nvPr>
        </p:nvGraphicFramePr>
        <p:xfrm>
          <a:off x="603249" y="1243363"/>
          <a:ext cx="7937501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773"/>
                <a:gridCol w="3330861"/>
                <a:gridCol w="2957867"/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emoji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(aus)SPRACHE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Land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Elif? = Ochse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Ägypten der Antike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Alef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Phönizien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he-IL" sz="5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א</a:t>
                      </a:r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Aleph</a:t>
                      </a:r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 = Ochse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Semitischer Sprachraum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ar-sa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أ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Alyf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/ Elif = Ochsen (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horn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Arabischer und Persischer Sprachraum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de-DE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A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 (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lpha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Römisch, Griechisch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 10" descr="2000px-EgyptianA-01_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9" y="1707367"/>
            <a:ext cx="760478" cy="760478"/>
          </a:xfrm>
          <a:prstGeom prst="rect">
            <a:avLst/>
          </a:prstGeom>
        </p:spPr>
      </p:pic>
      <p:pic>
        <p:nvPicPr>
          <p:cNvPr id="4" name="Bild 3" descr="alef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49" y="2702344"/>
            <a:ext cx="760479" cy="760479"/>
          </a:xfrm>
          <a:prstGeom prst="rect">
            <a:avLst/>
          </a:prstGeom>
        </p:spPr>
      </p:pic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 4"/>
          <p:cNvSpPr/>
          <p:nvPr/>
        </p:nvSpPr>
        <p:spPr>
          <a:xfrm>
            <a:off x="8348765" y="6112037"/>
            <a:ext cx="7467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🗺</a:t>
            </a:r>
          </a:p>
        </p:txBody>
      </p: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92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Von 63 </a:t>
            </a:r>
            <a:r>
              <a:rPr lang="it-IT" sz="3000" dirty="0">
                <a:latin typeface="Arial"/>
                <a:cs typeface="Arial"/>
              </a:rPr>
              <a:t>(v. </a:t>
            </a:r>
            <a:r>
              <a:rPr lang="it-IT" sz="3000" dirty="0" err="1">
                <a:latin typeface="Arial"/>
                <a:cs typeface="Arial"/>
              </a:rPr>
              <a:t>Chr</a:t>
            </a:r>
            <a:r>
              <a:rPr lang="it-IT" sz="3000" dirty="0">
                <a:latin typeface="Arial"/>
                <a:cs typeface="Arial"/>
              </a:rPr>
              <a:t>.)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bis 1963</a:t>
            </a:r>
            <a:endParaRPr lang="it-IT" dirty="0"/>
          </a:p>
        </p:txBody>
      </p:sp>
      <p:sp>
        <p:nvSpPr>
          <p:cNvPr id="2" name="Rechteck 1"/>
          <p:cNvSpPr/>
          <p:nvPr/>
        </p:nvSpPr>
        <p:spPr>
          <a:xfrm>
            <a:off x="8363112" y="6012535"/>
            <a:ext cx="653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🏛</a:t>
            </a:r>
          </a:p>
        </p:txBody>
      </p:sp>
    </p:spTree>
    <p:extLst>
      <p:ext uri="{BB962C8B-B14F-4D97-AF65-F5344CB8AC3E}">
        <p14:creationId xmlns:p14="http://schemas.microsoft.com/office/powerpoint/2010/main" val="193504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SC00977-Copy.jpg"/>
          <p:cNvPicPr>
            <a:picLocks noChangeAspect="1"/>
          </p:cNvPicPr>
          <p:nvPr/>
        </p:nvPicPr>
        <p:blipFill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Das</a:t>
            </a:r>
            <a:r>
              <a:rPr lang="it-IT" dirty="0" smtClean="0"/>
              <a:t> </a:t>
            </a:r>
            <a:r>
              <a:rPr lang="it-IT" dirty="0" err="1" smtClean="0"/>
              <a:t>bekanNtEste</a:t>
            </a:r>
            <a:r>
              <a:rPr lang="it-IT" dirty="0" smtClean="0"/>
              <a:t> EMOJI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8342583" y="6091249"/>
            <a:ext cx="718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😍</a:t>
            </a:r>
          </a:p>
        </p:txBody>
      </p:sp>
      <p:sp>
        <p:nvSpPr>
          <p:cNvPr id="18" name="Rechteck 17"/>
          <p:cNvSpPr/>
          <p:nvPr/>
        </p:nvSpPr>
        <p:spPr>
          <a:xfrm>
            <a:off x="3533170" y="2364074"/>
            <a:ext cx="227056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0" dirty="0"/>
              <a:t>🙂</a:t>
            </a:r>
          </a:p>
        </p:txBody>
      </p:sp>
    </p:spTree>
    <p:extLst>
      <p:ext uri="{BB962C8B-B14F-4D97-AF65-F5344CB8AC3E}">
        <p14:creationId xmlns:p14="http://schemas.microsoft.com/office/powerpoint/2010/main" val="250597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office2.jpg"/>
          <p:cNvPicPr>
            <a:picLocks noChangeAspect="1"/>
          </p:cNvPicPr>
          <p:nvPr/>
        </p:nvPicPr>
        <p:blipFill>
          <a:blip r:embed="rId2" cstate="screen">
            <a:alphaModFix am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3397" y="0"/>
            <a:ext cx="10275570" cy="6858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Vom</a:t>
            </a:r>
            <a:r>
              <a:rPr lang="it-IT" dirty="0"/>
              <a:t> smiley </a:t>
            </a:r>
            <a:r>
              <a:rPr lang="it-IT" dirty="0" err="1" smtClean="0"/>
              <a:t>zuM</a:t>
            </a:r>
            <a:r>
              <a:rPr lang="it-IT" dirty="0" smtClean="0"/>
              <a:t> </a:t>
            </a:r>
            <a:r>
              <a:rPr lang="it-IT" dirty="0" err="1"/>
              <a:t>emoji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/>
              <a:t>State Mutual Life Assurance </a:t>
            </a:r>
            <a:r>
              <a:rPr lang="de-DE" dirty="0" smtClean="0"/>
              <a:t>Company</a:t>
            </a:r>
          </a:p>
          <a:p>
            <a:r>
              <a:rPr lang="de-DE" dirty="0" smtClean="0"/>
              <a:t>kauft </a:t>
            </a:r>
            <a:r>
              <a:rPr lang="de-DE" dirty="0" err="1"/>
              <a:t>Guarantee</a:t>
            </a:r>
            <a:r>
              <a:rPr lang="de-DE" dirty="0"/>
              <a:t> Mutual </a:t>
            </a:r>
            <a:r>
              <a:rPr lang="de-DE" dirty="0" smtClean="0"/>
              <a:t>Company.</a:t>
            </a:r>
            <a:r>
              <a:rPr lang="de-DE" dirty="0"/>
              <a:t>..</a:t>
            </a: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grpSp>
        <p:nvGrpSpPr>
          <p:cNvPr id="4" name="Gruppierung 3"/>
          <p:cNvGrpSpPr/>
          <p:nvPr/>
        </p:nvGrpSpPr>
        <p:grpSpPr>
          <a:xfrm>
            <a:off x="1304568" y="5120155"/>
            <a:ext cx="6962029" cy="1705251"/>
            <a:chOff x="1304568" y="3811330"/>
            <a:chExt cx="6962029" cy="1705251"/>
          </a:xfrm>
        </p:grpSpPr>
        <p:sp>
          <p:nvSpPr>
            <p:cNvPr id="11" name="Rechteck 10"/>
            <p:cNvSpPr/>
            <p:nvPr/>
          </p:nvSpPr>
          <p:spPr>
            <a:xfrm>
              <a:off x="1304568" y="3811330"/>
              <a:ext cx="165507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🏢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073045" y="4263911"/>
              <a:ext cx="324947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000" dirty="0" smtClean="0"/>
                <a:t>+             = 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3940346" y="3861670"/>
              <a:ext cx="165507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🏢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6713067" y="3885365"/>
              <a:ext cx="155353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😤</a:t>
              </a:r>
            </a:p>
          </p:txBody>
        </p:sp>
      </p:grpSp>
      <p:sp>
        <p:nvSpPr>
          <p:cNvPr id="5" name="Rechteck 4"/>
          <p:cNvSpPr/>
          <p:nvPr/>
        </p:nvSpPr>
        <p:spPr>
          <a:xfrm>
            <a:off x="8361844" y="6152575"/>
            <a:ext cx="716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💥</a:t>
            </a:r>
          </a:p>
        </p:txBody>
      </p:sp>
    </p:spTree>
    <p:extLst>
      <p:ext uri="{BB962C8B-B14F-4D97-AF65-F5344CB8AC3E}">
        <p14:creationId xmlns:p14="http://schemas.microsoft.com/office/powerpoint/2010/main" val="272218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Harvey </a:t>
            </a:r>
            <a:r>
              <a:rPr lang="it-IT" dirty="0" err="1" smtClean="0"/>
              <a:t>ball</a:t>
            </a:r>
            <a:r>
              <a:rPr lang="it-IT" dirty="0" smtClean="0"/>
              <a:t> </a:t>
            </a:r>
            <a:r>
              <a:rPr lang="en-US" sz="1600" dirty="0">
                <a:latin typeface="+mj-lt"/>
              </a:rPr>
              <a:t>(10. </a:t>
            </a:r>
            <a:r>
              <a:rPr lang="en-US" sz="1600" dirty="0" err="1">
                <a:latin typeface="+mj-lt"/>
              </a:rPr>
              <a:t>Juli</a:t>
            </a:r>
            <a:r>
              <a:rPr lang="en-US" sz="1600" dirty="0">
                <a:latin typeface="+mj-lt"/>
              </a:rPr>
              <a:t>, 1921 – 12 April, 2001)</a:t>
            </a:r>
            <a:endParaRPr lang="it-IT" sz="16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364878" y="6056708"/>
            <a:ext cx="6944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🎨</a:t>
            </a:r>
          </a:p>
        </p:txBody>
      </p:sp>
      <p:pic>
        <p:nvPicPr>
          <p:cNvPr id="5" name="Bild 4" descr="Aunt Winnie and Uncle Harvey.jpeg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605951">
            <a:off x="829162" y="1780415"/>
            <a:ext cx="2109172" cy="2097809"/>
          </a:xfrm>
          <a:prstGeom prst="rect">
            <a:avLst/>
          </a:prstGeom>
        </p:spPr>
      </p:pic>
      <p:pic>
        <p:nvPicPr>
          <p:cNvPr id="12" name="Bild 11" descr="painting-croppe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812" y="1179383"/>
            <a:ext cx="4177455" cy="5463169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5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595" y="1179383"/>
            <a:ext cx="3485521" cy="2588343"/>
          </a:xfrm>
          <a:prstGeom prst="rect">
            <a:avLst/>
          </a:prstGeom>
        </p:spPr>
      </p:pic>
      <p:pic>
        <p:nvPicPr>
          <p:cNvPr id="10" name="Bild 9" descr="hball--4x6-lores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595" y="4034473"/>
            <a:ext cx="1724608" cy="25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4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eply PRESENTATION WHITE 4.3">
  <a:themeElements>
    <a:clrScheme name="Custom 31">
      <a:dk1>
        <a:srgbClr val="FFFFFF"/>
      </a:dk1>
      <a:lt1>
        <a:srgbClr val="000000"/>
      </a:lt1>
      <a:dk2>
        <a:srgbClr val="053238"/>
      </a:dk2>
      <a:lt2>
        <a:srgbClr val="00B13F"/>
      </a:lt2>
      <a:accent1>
        <a:srgbClr val="71D83F"/>
      </a:accent1>
      <a:accent2>
        <a:srgbClr val="00B140"/>
      </a:accent2>
      <a:accent3>
        <a:srgbClr val="2E7CFA"/>
      </a:accent3>
      <a:accent4>
        <a:srgbClr val="940758"/>
      </a:accent4>
      <a:accent5>
        <a:srgbClr val="F54343"/>
      </a:accent5>
      <a:accent6>
        <a:srgbClr val="FFC000"/>
      </a:accent6>
      <a:hlink>
        <a:srgbClr val="10A8BC"/>
      </a:hlink>
      <a:folHlink>
        <a:srgbClr val="B4D02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Reply_ppt_template_black_4.3-TRIPLESENSE-CLD-rev.pptx" id="{5300BBF0-B928-40B7-A4F0-B85F7BB21587}" vid="{87529293-EB9D-4693-B12D-DC576F2C49D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Reply PRESENTATION WHITE 4.3.potx</Template>
  <TotalTime>0</TotalTime>
  <Words>519</Words>
  <Application>Microsoft Macintosh PowerPoint</Application>
  <PresentationFormat>Bildschirmpräsentation (4:3)</PresentationFormat>
  <Paragraphs>169</Paragraphs>
  <Slides>32</Slides>
  <Notes>5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4" baseType="lpstr">
      <vt:lpstr>Reply PRESENTATION WHITE 4.3</vt:lpstr>
      <vt:lpstr>think-cell Folie</vt:lpstr>
      <vt:lpstr>Entstehung der modernen ikonografie</vt:lpstr>
      <vt:lpstr>Ein emoji der antike</vt:lpstr>
      <vt:lpstr>Echt jetzt!</vt:lpstr>
      <vt:lpstr>Nerdy stuff!</vt:lpstr>
      <vt:lpstr>Hornochsen überall</vt:lpstr>
      <vt:lpstr>Von 63 (v. Chr.) bis 1963</vt:lpstr>
      <vt:lpstr>Das bekanNtEste EMOJI</vt:lpstr>
      <vt:lpstr>Vom smiley zuM emoji</vt:lpstr>
      <vt:lpstr>Harvey ball (10. Juli, 1921 – 12 April, 2001)</vt:lpstr>
      <vt:lpstr>Aus 100 wird 100.000</vt:lpstr>
      <vt:lpstr>Woher kam der erfolg?</vt:lpstr>
      <vt:lpstr>Icon, emoticon, emoji</vt:lpstr>
      <vt:lpstr>Übermittle eine botschaft!</vt:lpstr>
      <vt:lpstr>übersetzungen</vt:lpstr>
      <vt:lpstr>Emojis bilden sätze</vt:lpstr>
      <vt:lpstr>Emojis bilden sätze</vt:lpstr>
      <vt:lpstr>Emojis bilden sätze</vt:lpstr>
      <vt:lpstr>Emojis bilden sätze</vt:lpstr>
      <vt:lpstr>Emojis bilden sätze</vt:lpstr>
      <vt:lpstr>$45,00</vt:lpstr>
      <vt:lpstr>Aus $45,00 wird… ruhm &amp; ehre</vt:lpstr>
      <vt:lpstr>Open source</vt:lpstr>
      <vt:lpstr>Harvey und Winnie</vt:lpstr>
      <vt:lpstr>familienstamMbaum</vt:lpstr>
      <vt:lpstr>familienstamMbaum</vt:lpstr>
      <vt:lpstr>Onkel harvey</vt:lpstr>
      <vt:lpstr>Sexting!</vt:lpstr>
      <vt:lpstr>Marie und axel </vt:lpstr>
      <vt:lpstr>Emojis als sprache der…?</vt:lpstr>
      <vt:lpstr>PowerPoint-Präsentation</vt:lpstr>
      <vt:lpstr>1 Smiley = 1ct.</vt:lpstr>
      <vt:lpstr>Dankeschön!</vt:lpstr>
    </vt:vector>
  </TitlesOfParts>
  <Manager/>
  <Company>Reply SpA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Reply SpA PRESENTATION WHITE 4.3</dc:title>
  <dc:subject/>
  <dc:creator>REPLY</dc:creator>
  <cp:keywords/>
  <dc:description/>
  <cp:lastModifiedBy>Daniel Fitzpatrick</cp:lastModifiedBy>
  <cp:revision>422</cp:revision>
  <dcterms:created xsi:type="dcterms:W3CDTF">2017-05-03T19:08:02Z</dcterms:created>
  <dcterms:modified xsi:type="dcterms:W3CDTF">2017-11-13T08:49:41Z</dcterms:modified>
  <cp:category/>
</cp:coreProperties>
</file>